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7" r:id="rId19"/>
    <p:sldId id="275" r:id="rId20"/>
    <p:sldId id="276"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029" autoAdjust="0"/>
    <p:restoredTop sz="94660"/>
  </p:normalViewPr>
  <p:slideViewPr>
    <p:cSldViewPr>
      <p:cViewPr varScale="1">
        <p:scale>
          <a:sx n="70" d="100"/>
          <a:sy n="70" d="100"/>
        </p:scale>
        <p:origin x="-5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803C6-409B-4FF9-90AC-63BDFCD5DCA7}" type="datetimeFigureOut">
              <a:rPr lang="id-ID" smtClean="0"/>
              <a:pPr/>
              <a:t>13/01/2014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90B26BE-46F6-4C29-87A1-E3DED3B872B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803C6-409B-4FF9-90AC-63BDFCD5DCA7}" type="datetimeFigureOut">
              <a:rPr lang="id-ID" smtClean="0"/>
              <a:pPr/>
              <a:t>13/01/2014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B26BE-46F6-4C29-87A1-E3DED3B872B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85927"/>
            <a:ext cx="9144000" cy="1814524"/>
          </a:xfrm>
        </p:spPr>
        <p:txBody>
          <a:bodyPr>
            <a:normAutofit fontScale="90000"/>
          </a:bodyPr>
          <a:lstStyle/>
          <a:p>
            <a:r>
              <a:rPr lang="id-ID" dirty="0" smtClean="0"/>
              <a:t>AUDITING BERBASIS ISA </a:t>
            </a:r>
            <a:br>
              <a:rPr lang="id-ID" dirty="0" smtClean="0"/>
            </a:br>
            <a:r>
              <a:rPr lang="id-ID" dirty="0" smtClean="0"/>
              <a:t>(INTERNATIONAL STANDART OF AUDITING)</a:t>
            </a:r>
            <a:endParaRPr lang="id-ID" dirty="0"/>
          </a:p>
        </p:txBody>
      </p:sp>
      <p:sp>
        <p:nvSpPr>
          <p:cNvPr id="3" name="Subtitle 2"/>
          <p:cNvSpPr>
            <a:spLocks noGrp="1"/>
          </p:cNvSpPr>
          <p:nvPr>
            <p:ph type="subTitle" idx="1"/>
          </p:nvPr>
        </p:nvSpPr>
        <p:spPr/>
        <p:txBody>
          <a:bodyPr/>
          <a:lstStyle/>
          <a:p>
            <a:r>
              <a:rPr lang="id-ID" dirty="0" smtClean="0"/>
              <a:t>KESINAMBUNGAN USAHA</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28604"/>
            <a:ext cx="7772400" cy="1362075"/>
          </a:xfrm>
        </p:spPr>
        <p:txBody>
          <a:bodyPr/>
          <a:lstStyle/>
          <a:p>
            <a:r>
              <a:rPr lang="id-ID" dirty="0" smtClean="0"/>
              <a:t>Ketidakpastian material</a:t>
            </a:r>
            <a:endParaRPr lang="id-ID" dirty="0"/>
          </a:p>
        </p:txBody>
      </p:sp>
      <p:sp>
        <p:nvSpPr>
          <p:cNvPr id="3" name="Text Placeholder 2"/>
          <p:cNvSpPr>
            <a:spLocks noGrp="1"/>
          </p:cNvSpPr>
          <p:nvPr>
            <p:ph type="body" idx="1"/>
          </p:nvPr>
        </p:nvSpPr>
        <p:spPr>
          <a:xfrm>
            <a:off x="571472" y="1571612"/>
            <a:ext cx="7923241" cy="5143535"/>
          </a:xfrm>
        </p:spPr>
        <p:txBody>
          <a:bodyPr/>
          <a:lstStyle/>
          <a:p>
            <a:r>
              <a:rPr lang="id-ID" dirty="0" smtClean="0"/>
              <a:t>Peristiwa dapat diidentifikasi sebagai menimbulkan keraguan besar mengenai kemampuan entitas melanjutkan usahanya secara berkesinambungan.</a:t>
            </a:r>
          </a:p>
          <a:p>
            <a:endParaRPr lang="id-ID" dirty="0" smtClean="0"/>
          </a:p>
          <a:p>
            <a:r>
              <a:rPr lang="id-ID" dirty="0" smtClean="0"/>
              <a:t>Rencana manajemn untuk tindakan masa mendatang, mengenai masalah kesinambungan usaha umumnya membahas beberapa strategi tentang :</a:t>
            </a:r>
          </a:p>
          <a:p>
            <a:pPr>
              <a:buFont typeface="Arial" pitchFamily="34" charset="0"/>
              <a:buChar char="•"/>
            </a:pPr>
            <a:r>
              <a:rPr lang="id-ID" dirty="0" smtClean="0"/>
              <a:t> melikuidasi aset</a:t>
            </a:r>
          </a:p>
          <a:p>
            <a:pPr>
              <a:buFont typeface="Arial" pitchFamily="34" charset="0"/>
              <a:buChar char="•"/>
            </a:pPr>
            <a:r>
              <a:rPr lang="id-ID" dirty="0" smtClean="0"/>
              <a:t> Meminjam uang</a:t>
            </a:r>
          </a:p>
          <a:p>
            <a:pPr>
              <a:buFont typeface="Arial" pitchFamily="34" charset="0"/>
              <a:buChar char="•"/>
            </a:pPr>
            <a:r>
              <a:rPr lang="id-ID" dirty="0" smtClean="0"/>
              <a:t> mengurangi atau menunda pengeluaran</a:t>
            </a:r>
          </a:p>
          <a:p>
            <a:pPr>
              <a:buFont typeface="Arial" pitchFamily="34" charset="0"/>
              <a:buChar char="•"/>
            </a:pPr>
            <a:r>
              <a:rPr lang="id-ID" dirty="0" smtClean="0"/>
              <a:t> merestrukturisasi operasi, termasuk produk dan jasa</a:t>
            </a:r>
          </a:p>
          <a:p>
            <a:pPr>
              <a:buFont typeface="Arial" pitchFamily="34" charset="0"/>
              <a:buChar char="•"/>
            </a:pPr>
            <a:r>
              <a:rPr lang="id-ID" dirty="0" smtClean="0"/>
              <a:t> mengupayakan merger atau acquisition</a:t>
            </a:r>
          </a:p>
          <a:p>
            <a:pPr>
              <a:buFont typeface="Arial" pitchFamily="34" charset="0"/>
              <a:buChar char="•"/>
            </a:pPr>
            <a:r>
              <a:rPr lang="id-ID" dirty="0" smtClean="0"/>
              <a:t> meningkatkan modal.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500042"/>
            <a:ext cx="7772400" cy="1362075"/>
          </a:xfrm>
        </p:spPr>
        <p:txBody>
          <a:bodyPr>
            <a:normAutofit/>
          </a:bodyPr>
          <a:lstStyle/>
          <a:p>
            <a:r>
              <a:rPr lang="id-ID" sz="1800" dirty="0" smtClean="0"/>
              <a:t>Langkah auditor dalam menagani masalah kesinambunga usaha</a:t>
            </a:r>
            <a:endParaRPr lang="id-ID" sz="1800" dirty="0"/>
          </a:p>
        </p:txBody>
      </p:sp>
      <p:sp>
        <p:nvSpPr>
          <p:cNvPr id="3" name="Text Placeholder 2"/>
          <p:cNvSpPr>
            <a:spLocks noGrp="1"/>
          </p:cNvSpPr>
          <p:nvPr>
            <p:ph type="body" idx="1"/>
          </p:nvPr>
        </p:nvSpPr>
        <p:spPr>
          <a:xfrm>
            <a:off x="500034" y="1928802"/>
            <a:ext cx="7772400" cy="1500187"/>
          </a:xfrm>
        </p:spPr>
        <p:txBody>
          <a:bodyPr/>
          <a:lstStyle/>
          <a:p>
            <a:pPr>
              <a:buFont typeface="Arial" pitchFamily="34" charset="0"/>
              <a:buChar char="•"/>
            </a:pPr>
            <a:r>
              <a:rPr lang="id-ID" dirty="0" smtClean="0"/>
              <a:t>Dapatkan penilaian dan rencana manajemen</a:t>
            </a:r>
          </a:p>
          <a:p>
            <a:pPr>
              <a:buFont typeface="Arial" pitchFamily="34" charset="0"/>
              <a:buChar char="•"/>
            </a:pPr>
            <a:r>
              <a:rPr lang="id-ID" dirty="0" smtClean="0"/>
              <a:t>Evaluasi rencana kerja</a:t>
            </a:r>
          </a:p>
          <a:p>
            <a:pPr>
              <a:buFont typeface="Arial" pitchFamily="34" charset="0"/>
              <a:buChar char="•"/>
            </a:pPr>
            <a:r>
              <a:rPr lang="id-ID" dirty="0" smtClean="0"/>
              <a:t>Minta representasi tertulis</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129590" cy="6500834"/>
          </a:xfrm>
        </p:spPr>
        <p:txBody>
          <a:bodyPr/>
          <a:lstStyle/>
          <a:p>
            <a:r>
              <a:rPr lang="id-ID" sz="1800" dirty="0" smtClean="0"/>
              <a:t>Pelaporan</a:t>
            </a:r>
            <a:br>
              <a:rPr lang="id-ID" sz="1800" dirty="0" smtClean="0"/>
            </a:br>
            <a:r>
              <a:rPr lang="id-ID" sz="1800" b="0" dirty="0" smtClean="0"/>
              <a:t>kesimpulan auditor dan pelaporan mengenai kesinambungan usaha</a:t>
            </a:r>
            <a:r>
              <a:rPr lang="id-ID" dirty="0" smtClean="0"/>
              <a:t/>
            </a:r>
            <a:br>
              <a:rPr lang="id-ID" dirty="0" smtClean="0"/>
            </a:br>
            <a:endParaRPr lang="id-ID" dirty="0"/>
          </a:p>
        </p:txBody>
      </p:sp>
      <p:sp>
        <p:nvSpPr>
          <p:cNvPr id="4" name="Oval 3"/>
          <p:cNvSpPr/>
          <p:nvPr/>
        </p:nvSpPr>
        <p:spPr>
          <a:xfrm>
            <a:off x="285720" y="1285860"/>
            <a:ext cx="221457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Menggunakan asumsi usaha berkesinambungan, namun ada kepastian material</a:t>
            </a:r>
            <a:endParaRPr lang="id-ID" sz="1400" dirty="0"/>
          </a:p>
        </p:txBody>
      </p:sp>
      <p:sp>
        <p:nvSpPr>
          <p:cNvPr id="5" name="Oval 4"/>
          <p:cNvSpPr/>
          <p:nvPr/>
        </p:nvSpPr>
        <p:spPr>
          <a:xfrm>
            <a:off x="3000364" y="1357298"/>
            <a:ext cx="2286016"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Apakah laporan keuangan menggungkapkan secara penuh peristiwa ketidakpastian material</a:t>
            </a:r>
            <a:endParaRPr lang="id-ID" sz="1400" dirty="0"/>
          </a:p>
        </p:txBody>
      </p:sp>
      <p:sp>
        <p:nvSpPr>
          <p:cNvPr id="6" name="Oval 5"/>
          <p:cNvSpPr/>
          <p:nvPr/>
        </p:nvSpPr>
        <p:spPr>
          <a:xfrm>
            <a:off x="6072198" y="1428736"/>
            <a:ext cx="2286016"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Pendapat WTP dengan alinea “penekanan hal tertentu”</a:t>
            </a:r>
            <a:endParaRPr lang="id-ID" sz="1400" dirty="0"/>
          </a:p>
        </p:txBody>
      </p:sp>
      <p:sp>
        <p:nvSpPr>
          <p:cNvPr id="7" name="Oval 6"/>
          <p:cNvSpPr/>
          <p:nvPr/>
        </p:nvSpPr>
        <p:spPr>
          <a:xfrm>
            <a:off x="6143636" y="3214686"/>
            <a:ext cx="2286016"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Berikan pendapat WDP atau TW, dan nyatakan adanya ketidakpastian material</a:t>
            </a:r>
            <a:endParaRPr lang="id-ID" sz="1400" dirty="0"/>
          </a:p>
        </p:txBody>
      </p:sp>
      <p:sp>
        <p:nvSpPr>
          <p:cNvPr id="8" name="Oval 7"/>
          <p:cNvSpPr/>
          <p:nvPr/>
        </p:nvSpPr>
        <p:spPr>
          <a:xfrm>
            <a:off x="6143636" y="5214950"/>
            <a:ext cx="2286016" cy="1142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Berikan pendapat TW</a:t>
            </a:r>
            <a:endParaRPr lang="id-ID" sz="1400" dirty="0"/>
          </a:p>
        </p:txBody>
      </p:sp>
      <p:sp>
        <p:nvSpPr>
          <p:cNvPr id="9" name="Oval 8"/>
          <p:cNvSpPr/>
          <p:nvPr/>
        </p:nvSpPr>
        <p:spPr>
          <a:xfrm>
            <a:off x="571472" y="5072074"/>
            <a:ext cx="2286016" cy="11429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Keliru menggunakan asunsi usaha berkesinambungan</a:t>
            </a:r>
            <a:endParaRPr lang="id-ID" sz="1400" dirty="0"/>
          </a:p>
        </p:txBody>
      </p:sp>
      <p:cxnSp>
        <p:nvCxnSpPr>
          <p:cNvPr id="11" name="Straight Arrow Connector 10"/>
          <p:cNvCxnSpPr/>
          <p:nvPr/>
        </p:nvCxnSpPr>
        <p:spPr>
          <a:xfrm>
            <a:off x="5500694" y="207167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43174" y="200024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643438" y="3000372"/>
            <a:ext cx="1357322"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071802" y="5786454"/>
            <a:ext cx="28575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00042"/>
            <a:ext cx="7772400" cy="4572032"/>
          </a:xfrm>
        </p:spPr>
        <p:txBody>
          <a:bodyPr/>
          <a:lstStyle/>
          <a:p>
            <a:pPr algn="ctr"/>
            <a:r>
              <a:rPr lang="id-ID" dirty="0" smtClean="0">
                <a:solidFill>
                  <a:schemeClr val="accent2">
                    <a:lumMod val="75000"/>
                  </a:schemeClr>
                </a:solidFill>
              </a:rPr>
              <a:t/>
            </a:r>
            <a:br>
              <a:rPr lang="id-ID" dirty="0" smtClean="0">
                <a:solidFill>
                  <a:schemeClr val="accent2">
                    <a:lumMod val="75000"/>
                  </a:schemeClr>
                </a:solidFill>
              </a:rPr>
            </a:br>
            <a:r>
              <a:rPr lang="id-ID" dirty="0" smtClean="0">
                <a:solidFill>
                  <a:schemeClr val="accent2">
                    <a:lumMod val="75000"/>
                  </a:schemeClr>
                </a:solidFill>
              </a:rPr>
              <a:t>BAB 14</a:t>
            </a:r>
            <a:r>
              <a:rPr lang="id-ID" dirty="0" smtClean="0"/>
              <a:t/>
            </a:r>
            <a:br>
              <a:rPr lang="id-ID" dirty="0" smtClean="0"/>
            </a:br>
            <a:r>
              <a:rPr lang="id-ID" dirty="0" smtClean="0">
                <a:solidFill>
                  <a:schemeClr val="accent2">
                    <a:lumMod val="75000"/>
                  </a:schemeClr>
                </a:solidFill>
              </a:rPr>
              <a:t/>
            </a:r>
            <a:br>
              <a:rPr lang="id-ID" dirty="0" smtClean="0">
                <a:solidFill>
                  <a:schemeClr val="accent2">
                    <a:lumMod val="75000"/>
                  </a:schemeClr>
                </a:solidFill>
              </a:rPr>
            </a:br>
            <a:r>
              <a:rPr lang="id-ID" dirty="0" smtClean="0">
                <a:solidFill>
                  <a:schemeClr val="accent2">
                    <a:lumMod val="75000"/>
                  </a:schemeClr>
                </a:solidFill>
              </a:rPr>
              <a:t>RANGKUMAN ISA LAINNYA</a:t>
            </a:r>
            <a:r>
              <a:rPr lang="fr-CA" dirty="0" smtClean="0">
                <a:solidFill>
                  <a:schemeClr val="accent2">
                    <a:lumMod val="75000"/>
                  </a:schemeClr>
                </a:solidFill>
              </a:rPr>
              <a:t/>
            </a:r>
            <a:br>
              <a:rPr lang="fr-CA" dirty="0" smtClean="0">
                <a:solidFill>
                  <a:schemeClr val="accent2">
                    <a:lumMod val="75000"/>
                  </a:schemeClr>
                </a:solidFill>
              </a:rPr>
            </a:b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7158" y="285728"/>
            <a:ext cx="8429683" cy="5429287"/>
          </a:xfrm>
        </p:spPr>
        <p:txBody>
          <a:bodyPr>
            <a:noAutofit/>
          </a:bodyPr>
          <a:lstStyle/>
          <a:p>
            <a:r>
              <a:rPr lang="id-ID" sz="2400" dirty="0" smtClean="0">
                <a:solidFill>
                  <a:schemeClr val="tx1"/>
                </a:solidFill>
              </a:rPr>
              <a:t>ISA 250 – Pertimbangan Hukum dalam Audit</a:t>
            </a:r>
          </a:p>
          <a:p>
            <a:endParaRPr lang="id-ID" sz="2400" dirty="0" smtClean="0">
              <a:solidFill>
                <a:schemeClr val="tx1"/>
              </a:solidFill>
            </a:endParaRPr>
          </a:p>
          <a:p>
            <a:pPr algn="just">
              <a:defRPr/>
            </a:pPr>
            <a:r>
              <a:rPr lang="id-ID" sz="2400" dirty="0" smtClean="0">
                <a:solidFill>
                  <a:schemeClr val="tx1"/>
                </a:solidFill>
                <a:latin typeface="Times New Roman" pitchFamily="18" charset="0"/>
                <a:cs typeface="Times New Roman" pitchFamily="18" charset="0"/>
              </a:rPr>
              <a:t>Isa 250.10 menetapkan tujuan auditor berkenaan dengan pertimbangan hukum dalam audit laporan keuangan.</a:t>
            </a:r>
          </a:p>
          <a:p>
            <a:pPr algn="just" fontAlgn="auto">
              <a:spcAft>
                <a:spcPts val="0"/>
              </a:spcAft>
              <a:buFont typeface="+mj-lt"/>
              <a:buAutoNum type="alphaLcParenR"/>
              <a:defRPr/>
            </a:pPr>
            <a:r>
              <a:rPr lang="id-ID" sz="2400" dirty="0" smtClean="0">
                <a:solidFill>
                  <a:schemeClr val="tx1"/>
                </a:solidFill>
                <a:latin typeface="Times New Roman" pitchFamily="18" charset="0"/>
                <a:cs typeface="Times New Roman" pitchFamily="18" charset="0"/>
              </a:rPr>
              <a:t>Memperoleh bukti audit yang cukup dan tepat.</a:t>
            </a:r>
          </a:p>
          <a:p>
            <a:pPr algn="just" fontAlgn="auto">
              <a:spcAft>
                <a:spcPts val="0"/>
              </a:spcAft>
              <a:buFont typeface="+mj-lt"/>
              <a:buAutoNum type="alphaLcParenR"/>
              <a:defRPr/>
            </a:pPr>
            <a:r>
              <a:rPr lang="id-ID" sz="2400" dirty="0" smtClean="0">
                <a:solidFill>
                  <a:schemeClr val="tx1"/>
                </a:solidFill>
                <a:latin typeface="Times New Roman" pitchFamily="18" charset="0"/>
                <a:cs typeface="Times New Roman" pitchFamily="18" charset="0"/>
              </a:rPr>
              <a:t>Melaksanakan prosedur audit tertentu untuk membantu mengidentifikasi ketidakpatuhan terhadap hukum dan ketentuan perundang – undangan yang dapat berdampak material terhadap laporan keuangan.</a:t>
            </a:r>
          </a:p>
          <a:p>
            <a:pPr algn="just" fontAlgn="auto">
              <a:spcAft>
                <a:spcPts val="0"/>
              </a:spcAft>
              <a:buFont typeface="+mj-lt"/>
              <a:buAutoNum type="alphaLcParenR"/>
              <a:defRPr/>
            </a:pPr>
            <a:r>
              <a:rPr lang="id-ID" sz="2400" dirty="0" smtClean="0">
                <a:solidFill>
                  <a:schemeClr val="tx1"/>
                </a:solidFill>
                <a:latin typeface="Times New Roman" pitchFamily="18" charset="0"/>
                <a:cs typeface="Times New Roman" pitchFamily="18" charset="0"/>
              </a:rPr>
              <a:t>Menanggapi secara tepat ketidakpatuhan atau dugaan ketidakpatuhan terhadap hukum dan ketentuan perundang – undangan yang ditemukan selama audit.</a:t>
            </a:r>
          </a:p>
          <a:p>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428604"/>
            <a:ext cx="7772400" cy="5857915"/>
          </a:xfrm>
        </p:spPr>
        <p:txBody>
          <a:bodyPr>
            <a:normAutofit/>
          </a:bodyPr>
          <a:lstStyle/>
          <a:p>
            <a:r>
              <a:rPr lang="id-ID" sz="2400" dirty="0" smtClean="0">
                <a:solidFill>
                  <a:schemeClr val="tx1"/>
                </a:solidFill>
              </a:rPr>
              <a:t>ISA 402 ORGANISASI PEMBERI JASA</a:t>
            </a:r>
          </a:p>
          <a:p>
            <a:endParaRPr lang="id-ID" sz="2400" dirty="0" smtClean="0">
              <a:solidFill>
                <a:schemeClr val="tx1"/>
              </a:solidFill>
            </a:endParaRPr>
          </a:p>
          <a:p>
            <a:pPr algn="just">
              <a:defRPr/>
            </a:pPr>
            <a:r>
              <a:rPr lang="id-ID" sz="2400" dirty="0" smtClean="0">
                <a:solidFill>
                  <a:schemeClr val="tx1"/>
                </a:solidFill>
                <a:latin typeface="Times New Roman" pitchFamily="18" charset="0"/>
                <a:cs typeface="Times New Roman" pitchFamily="18" charset="0"/>
              </a:rPr>
              <a:t>ISA 402 memberi petunjuk – petunjuk mengenai pertimbangan audit berkenaan dengan entitas yang menggunakan organisasi pemberi jasa.</a:t>
            </a:r>
          </a:p>
          <a:p>
            <a:pPr algn="just">
              <a:defRPr/>
            </a:pPr>
            <a:r>
              <a:rPr lang="id-ID" sz="2400" dirty="0" smtClean="0">
                <a:solidFill>
                  <a:schemeClr val="tx1"/>
                </a:solidFill>
                <a:latin typeface="Times New Roman" pitchFamily="18" charset="0"/>
                <a:cs typeface="Times New Roman" pitchFamily="18" charset="0"/>
              </a:rPr>
              <a:t>Sebagai gambaran, entitas dapat meminta jasa outsourcing dalam kegiatan pemrosesan keuangan yang berikut:</a:t>
            </a:r>
          </a:p>
          <a:p>
            <a:pPr algn="just" fontAlgn="auto">
              <a:spcAft>
                <a:spcPts val="0"/>
              </a:spcAft>
              <a:buFont typeface="Arial" pitchFamily="34" charset="0"/>
              <a:buChar char="•"/>
              <a:defRPr/>
            </a:pPr>
            <a:r>
              <a:rPr lang="id-ID" sz="2400" dirty="0" smtClean="0">
                <a:solidFill>
                  <a:schemeClr val="tx1"/>
                </a:solidFill>
                <a:latin typeface="Times New Roman" pitchFamily="18" charset="0"/>
                <a:cs typeface="Times New Roman" pitchFamily="18" charset="0"/>
              </a:rPr>
              <a:t>Penggajian</a:t>
            </a:r>
          </a:p>
          <a:p>
            <a:pPr algn="just" fontAlgn="auto">
              <a:spcAft>
                <a:spcPts val="0"/>
              </a:spcAft>
              <a:buFont typeface="Arial" pitchFamily="34" charset="0"/>
              <a:buChar char="•"/>
              <a:defRPr/>
            </a:pPr>
            <a:r>
              <a:rPr lang="id-ID" sz="2400" dirty="0" smtClean="0">
                <a:solidFill>
                  <a:schemeClr val="tx1"/>
                </a:solidFill>
                <a:latin typeface="Times New Roman" pitchFamily="18" charset="0"/>
                <a:cs typeface="Times New Roman" pitchFamily="18" charset="0"/>
              </a:rPr>
              <a:t>Jasa – jasa teknologi informasi</a:t>
            </a:r>
          </a:p>
          <a:p>
            <a:pPr algn="just" fontAlgn="auto">
              <a:spcAft>
                <a:spcPts val="0"/>
              </a:spcAft>
              <a:buFont typeface="Arial" pitchFamily="34" charset="0"/>
              <a:buChar char="•"/>
              <a:defRPr/>
            </a:pPr>
            <a:r>
              <a:rPr lang="id-ID" sz="2400" dirty="0" smtClean="0">
                <a:solidFill>
                  <a:schemeClr val="tx1"/>
                </a:solidFill>
                <a:latin typeface="Times New Roman" pitchFamily="18" charset="0"/>
                <a:cs typeface="Times New Roman" pitchFamily="18" charset="0"/>
              </a:rPr>
              <a:t>Pengelolaan aset.</a:t>
            </a:r>
          </a:p>
          <a:p>
            <a:pPr algn="just"/>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5720" y="500042"/>
            <a:ext cx="8572560" cy="6000792"/>
          </a:xfrm>
        </p:spPr>
        <p:txBody>
          <a:bodyPr/>
          <a:lstStyle/>
          <a:p>
            <a:pPr algn="just"/>
            <a:r>
              <a:rPr lang="id-ID" sz="2400" dirty="0" smtClean="0">
                <a:solidFill>
                  <a:schemeClr val="tx1"/>
                </a:solidFill>
              </a:rPr>
              <a:t>ISA 501 – BUKTI AUDIT – PERTIMBANGAN TERTENTU UNTUK TOPIK PILIHAN</a:t>
            </a:r>
          </a:p>
          <a:p>
            <a:pPr algn="just"/>
            <a:endParaRPr lang="id-ID" sz="2400" dirty="0" smtClean="0">
              <a:solidFill>
                <a:schemeClr val="tx1"/>
              </a:solidFill>
            </a:endParaRPr>
          </a:p>
          <a:p>
            <a:pPr algn="just">
              <a:defRPr/>
            </a:pPr>
            <a:r>
              <a:rPr lang="id-ID" sz="2400" dirty="0" smtClean="0">
                <a:solidFill>
                  <a:schemeClr val="tx1"/>
                </a:solidFill>
                <a:latin typeface="Times New Roman" pitchFamily="18" charset="0"/>
                <a:cs typeface="Times New Roman" pitchFamily="18" charset="0"/>
              </a:rPr>
              <a:t>ISA501 membahas pertimbangan-pertimbangan tertentu mengenai bukti audit yang cukup dan tepat, untuk tiga item atau topik pilihan, yakni persediaan, litigasi, dan informasi segmen.</a:t>
            </a:r>
          </a:p>
          <a:p>
            <a:pPr algn="just" fontAlgn="auto">
              <a:spcAft>
                <a:spcPts val="0"/>
              </a:spcAft>
              <a:buFont typeface="+mj-lt"/>
              <a:buAutoNum type="arabicPeriod"/>
              <a:defRPr/>
            </a:pPr>
            <a:r>
              <a:rPr lang="id-ID" sz="2400" dirty="0" smtClean="0">
                <a:solidFill>
                  <a:schemeClr val="tx1"/>
                </a:solidFill>
                <a:latin typeface="Times New Roman" pitchFamily="18" charset="0"/>
                <a:cs typeface="Times New Roman" pitchFamily="18" charset="0"/>
              </a:rPr>
              <a:t>Menghadiri perhitungan persediaan</a:t>
            </a:r>
          </a:p>
          <a:p>
            <a:pPr algn="just" fontAlgn="auto">
              <a:spcAft>
                <a:spcPts val="0"/>
              </a:spcAft>
              <a:buFont typeface="+mj-lt"/>
              <a:buAutoNum type="arabicPeriod"/>
              <a:defRPr/>
            </a:pPr>
            <a:r>
              <a:rPr lang="id-ID" sz="2400" dirty="0" smtClean="0">
                <a:solidFill>
                  <a:schemeClr val="tx1"/>
                </a:solidFill>
                <a:latin typeface="Times New Roman" pitchFamily="18" charset="0"/>
                <a:cs typeface="Times New Roman" pitchFamily="18" charset="0"/>
              </a:rPr>
              <a:t>Informasi Mengenai Ligitasi dan tuntutan hukum</a:t>
            </a:r>
          </a:p>
          <a:p>
            <a:pPr algn="just" fontAlgn="auto">
              <a:spcAft>
                <a:spcPts val="0"/>
              </a:spcAft>
              <a:buFont typeface="+mj-lt"/>
              <a:buAutoNum type="arabicPeriod"/>
              <a:defRPr/>
            </a:pPr>
            <a:r>
              <a:rPr lang="id-ID" sz="2400" dirty="0" smtClean="0">
                <a:solidFill>
                  <a:schemeClr val="tx1"/>
                </a:solidFill>
                <a:latin typeface="Times New Roman" pitchFamily="18" charset="0"/>
                <a:cs typeface="Times New Roman" pitchFamily="18" charset="0"/>
              </a:rPr>
              <a:t>Informasi Segmen</a:t>
            </a:r>
          </a:p>
          <a:p>
            <a:pPr algn="just" fontAlgn="auto">
              <a:spcAft>
                <a:spcPts val="0"/>
              </a:spcAft>
              <a:buFont typeface="+mj-lt"/>
              <a:buAutoNum type="arabicPeriod"/>
              <a:defRPr/>
            </a:pPr>
            <a:endParaRPr lang="id-ID" sz="2400" dirty="0" smtClean="0">
              <a:solidFill>
                <a:schemeClr val="tx1"/>
              </a:solidFill>
              <a:latin typeface="Times New Roman" pitchFamily="18" charset="0"/>
              <a:cs typeface="Times New Roman" pitchFamily="18" charset="0"/>
            </a:endParaRPr>
          </a:p>
          <a:p>
            <a:pPr algn="just" fontAlgn="auto">
              <a:spcAft>
                <a:spcPts val="0"/>
              </a:spcAft>
              <a:buFont typeface="+mj-lt"/>
              <a:buAutoNum type="arabicPeriod"/>
              <a:defRPr/>
            </a:pPr>
            <a:endParaRPr lang="id-ID" sz="2400" dirty="0" smtClean="0">
              <a:solidFill>
                <a:schemeClr val="tx1"/>
              </a:solidFill>
              <a:latin typeface="Times New Roman" pitchFamily="18" charset="0"/>
              <a:cs typeface="Times New Roman" pitchFamily="18" charset="0"/>
            </a:endParaRPr>
          </a:p>
          <a:p>
            <a:pPr algn="just" fontAlgn="auto">
              <a:spcAft>
                <a:spcPts val="0"/>
              </a:spcAft>
              <a:buFont typeface="+mj-lt"/>
              <a:buAutoNum type="arabicPeriod"/>
              <a:defRPr/>
            </a:pPr>
            <a:endParaRPr lang="id-ID" sz="2400" dirty="0" smtClean="0">
              <a:solidFill>
                <a:schemeClr val="tx1"/>
              </a:solidFill>
              <a:latin typeface="Times New Roman" pitchFamily="18" charset="0"/>
              <a:cs typeface="Times New Roman" pitchFamily="18" charset="0"/>
            </a:endParaRPr>
          </a:p>
          <a:p>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14290"/>
            <a:ext cx="8786842" cy="6072230"/>
          </a:xfrm>
        </p:spPr>
        <p:txBody>
          <a:bodyPr/>
          <a:lstStyle/>
          <a:p>
            <a:endParaRPr lang="id-ID" dirty="0" smtClean="0">
              <a:solidFill>
                <a:srgbClr val="E77498"/>
              </a:solidFill>
            </a:endParaRPr>
          </a:p>
          <a:p>
            <a:endParaRPr lang="id-ID" dirty="0" smtClean="0">
              <a:solidFill>
                <a:srgbClr val="E77498"/>
              </a:solidFill>
            </a:endParaRPr>
          </a:p>
          <a:p>
            <a:endParaRPr lang="id-ID" dirty="0" smtClean="0">
              <a:solidFill>
                <a:srgbClr val="E77498"/>
              </a:solidFill>
            </a:endParaRPr>
          </a:p>
          <a:p>
            <a:endParaRPr lang="id-ID" dirty="0" smtClean="0">
              <a:solidFill>
                <a:srgbClr val="E77498"/>
              </a:solidFill>
            </a:endParaRPr>
          </a:p>
          <a:p>
            <a:endParaRPr lang="id-ID" dirty="0" smtClean="0">
              <a:solidFill>
                <a:srgbClr val="E77498"/>
              </a:solidFill>
            </a:endParaRPr>
          </a:p>
          <a:p>
            <a:r>
              <a:rPr lang="id-ID" dirty="0" smtClean="0">
                <a:solidFill>
                  <a:schemeClr val="tx1"/>
                </a:solidFill>
              </a:rPr>
              <a:t>ISA 510 PENUGASAN AUDIT PERTAMA – SALDO PEMBUKAAN</a:t>
            </a:r>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a:p>
        </p:txBody>
      </p:sp>
      <p:graphicFrame>
        <p:nvGraphicFramePr>
          <p:cNvPr id="5" name="Table 4"/>
          <p:cNvGraphicFramePr>
            <a:graphicFrameLocks noGrp="1"/>
          </p:cNvGraphicFramePr>
          <p:nvPr/>
        </p:nvGraphicFramePr>
        <p:xfrm>
          <a:off x="357158" y="1285860"/>
          <a:ext cx="8215370" cy="5467266"/>
        </p:xfrm>
        <a:graphic>
          <a:graphicData uri="http://schemas.openxmlformats.org/drawingml/2006/table">
            <a:tbl>
              <a:tblPr firstRow="1" bandRow="1">
                <a:tableStyleId>{93296810-A885-4BE3-A3E7-6D5BEEA58F35}</a:tableStyleId>
              </a:tblPr>
              <a:tblGrid>
                <a:gridCol w="4107685"/>
                <a:gridCol w="4107685"/>
              </a:tblGrid>
              <a:tr h="682853">
                <a:tc>
                  <a:txBody>
                    <a:bodyPr/>
                    <a:lstStyle/>
                    <a:p>
                      <a:r>
                        <a:rPr lang="id-ID" sz="1600" dirty="0" smtClean="0"/>
                        <a:t>Pertanyaan Auditor </a:t>
                      </a:r>
                      <a:endParaRPr lang="id-ID" sz="1600" dirty="0"/>
                    </a:p>
                  </a:txBody>
                  <a:tcPr/>
                </a:tc>
                <a:tc>
                  <a:txBody>
                    <a:bodyPr/>
                    <a:lstStyle/>
                    <a:p>
                      <a:r>
                        <a:rPr lang="id-ID" sz="1600" dirty="0" smtClean="0"/>
                        <a:t>Petunjuk</a:t>
                      </a:r>
                      <a:r>
                        <a:rPr lang="id-ID" sz="1600" baseline="0" dirty="0" smtClean="0"/>
                        <a:t> yang diberikan ISA 510</a:t>
                      </a:r>
                      <a:endParaRPr lang="id-ID" sz="1600" dirty="0"/>
                    </a:p>
                  </a:txBody>
                  <a:tcPr/>
                </a:tc>
              </a:tr>
              <a:tr h="2190580">
                <a:tc>
                  <a:txBody>
                    <a:bodyPr/>
                    <a:lstStyle/>
                    <a:p>
                      <a:r>
                        <a:rPr lang="id-ID" sz="1600" dirty="0" smtClean="0"/>
                        <a:t>Apakah saldo pembukaan mengandung salah saji yang bisa</a:t>
                      </a:r>
                      <a:r>
                        <a:rPr lang="id-ID" sz="1600" baseline="0" dirty="0" smtClean="0"/>
                        <a:t> berdampak terhadap periode ini?</a:t>
                      </a:r>
                      <a:endParaRPr lang="id-ID" sz="1600" dirty="0"/>
                    </a:p>
                  </a:txBody>
                  <a:tcPr/>
                </a:tc>
                <a:tc>
                  <a:txBody>
                    <a:bodyPr/>
                    <a:lstStyle/>
                    <a:p>
                      <a:pPr marL="342900" indent="-342900">
                        <a:buFont typeface="+mj-lt"/>
                        <a:buAutoNum type="arabicPeriod"/>
                      </a:pPr>
                      <a:r>
                        <a:rPr lang="id-ID" sz="1600" dirty="0" smtClean="0"/>
                        <a:t>Baca laporan keuangan</a:t>
                      </a:r>
                      <a:r>
                        <a:rPr lang="id-ID" sz="1600" baseline="0" dirty="0" smtClean="0"/>
                        <a:t> terakhir dan laporan auditor terdahulu.</a:t>
                      </a:r>
                    </a:p>
                    <a:p>
                      <a:pPr marL="342900" indent="-342900">
                        <a:buFont typeface="+mj-lt"/>
                        <a:buAutoNum type="arabicPeriod"/>
                      </a:pPr>
                      <a:r>
                        <a:rPr lang="id-ID" sz="1600" baseline="0" dirty="0" smtClean="0"/>
                        <a:t>Lihat apakah saldo penutupan dari periode yang lalu telah dipindahkan ke periode ini dengan benar, dan mencerminkan penggunaan kebijakan akuntansi yang tepat.</a:t>
                      </a:r>
                    </a:p>
                    <a:p>
                      <a:pPr marL="342900" indent="-342900">
                        <a:buFont typeface="+mj-lt"/>
                        <a:buAutoNum type="arabicPeriod"/>
                      </a:pPr>
                      <a:r>
                        <a:rPr lang="id-ID" sz="1600" baseline="0" dirty="0" smtClean="0"/>
                        <a:t>Review kertas kerja terdahulu.</a:t>
                      </a:r>
                    </a:p>
                    <a:p>
                      <a:endParaRPr lang="id-ID" sz="1600" dirty="0"/>
                    </a:p>
                  </a:txBody>
                  <a:tcPr/>
                </a:tc>
              </a:tr>
              <a:tr h="2163133">
                <a:tc>
                  <a:txBody>
                    <a:bodyPr/>
                    <a:lstStyle/>
                    <a:p>
                      <a:r>
                        <a:rPr lang="id-ID" sz="1600" dirty="0" smtClean="0"/>
                        <a:t>Apa dampak salah saji yang diidentifikasikan terhadap periode ini?</a:t>
                      </a:r>
                      <a:endParaRPr lang="id-ID" sz="1600" dirty="0"/>
                    </a:p>
                  </a:txBody>
                  <a:tcPr/>
                </a:tc>
                <a:tc>
                  <a:txBody>
                    <a:bodyPr/>
                    <a:lstStyle/>
                    <a:p>
                      <a:pPr marL="342900" indent="-342900">
                        <a:buFont typeface="+mj-lt"/>
                        <a:buAutoNum type="arabicPeriod"/>
                      </a:pPr>
                      <a:r>
                        <a:rPr lang="id-ID" sz="1600" dirty="0" smtClean="0"/>
                        <a:t>Laksanakan prosedur audit tambahan yang diperlukan,</a:t>
                      </a:r>
                      <a:r>
                        <a:rPr lang="id-ID" sz="1600" baseline="0" dirty="0" smtClean="0"/>
                        <a:t> secara tepat.</a:t>
                      </a:r>
                    </a:p>
                    <a:p>
                      <a:pPr marL="342900" indent="-342900">
                        <a:buFont typeface="+mj-lt"/>
                        <a:buAutoNum type="arabicPeriod"/>
                      </a:pPr>
                      <a:r>
                        <a:rPr lang="id-ID" sz="1600" baseline="0" dirty="0" smtClean="0"/>
                        <a:t>Evaluasi setiap modifikasi terhadap opini auditor terdahulu.</a:t>
                      </a:r>
                    </a:p>
                    <a:p>
                      <a:pPr marL="342900" indent="-342900">
                        <a:buFont typeface="+mj-lt"/>
                        <a:buAutoNum type="arabicPeriod"/>
                      </a:pPr>
                      <a:r>
                        <a:rPr lang="id-ID" sz="1600" baseline="0" dirty="0" smtClean="0"/>
                        <a:t>Pastikan bahwa kebijakan akuntansi yang digunakan dalam saldo pembukaan telah diterapkan secarakonsisten dalam periode ini.</a:t>
                      </a:r>
                      <a:endParaRPr lang="id-ID" sz="1600" dirty="0"/>
                    </a:p>
                  </a:txBody>
                  <a:tcPr/>
                </a:tc>
              </a:tr>
              <a:tr h="321285">
                <a:tc>
                  <a:txBody>
                    <a:bodyPr/>
                    <a:lstStyle/>
                    <a:p>
                      <a:endParaRPr lang="id-ID" sz="1600" dirty="0"/>
                    </a:p>
                  </a:txBody>
                  <a:tcPr/>
                </a:tc>
                <a:tc>
                  <a:txBody>
                    <a:bodyPr/>
                    <a:lstStyle/>
                    <a:p>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857232"/>
            <a:ext cx="8286808" cy="5429287"/>
          </a:xfrm>
        </p:spPr>
        <p:txBody>
          <a:bodyPr/>
          <a:lstStyle/>
          <a:p>
            <a:endParaRPr lang="id-ID" dirty="0"/>
          </a:p>
        </p:txBody>
      </p:sp>
      <p:graphicFrame>
        <p:nvGraphicFramePr>
          <p:cNvPr id="4" name="Table 3"/>
          <p:cNvGraphicFramePr>
            <a:graphicFrameLocks noGrp="1"/>
          </p:cNvGraphicFramePr>
          <p:nvPr/>
        </p:nvGraphicFramePr>
        <p:xfrm>
          <a:off x="1524000" y="1397000"/>
          <a:ext cx="6096000" cy="4023360"/>
        </p:xfrm>
        <a:graphic>
          <a:graphicData uri="http://schemas.openxmlformats.org/drawingml/2006/table">
            <a:tbl>
              <a:tblPr firstRow="1" bandRow="1">
                <a:tableStyleId>{93296810-A885-4BE3-A3E7-6D5BEEA58F35}</a:tableStyleId>
              </a:tblPr>
              <a:tblGrid>
                <a:gridCol w="3048000"/>
                <a:gridCol w="3048000"/>
              </a:tblGrid>
              <a:tr h="370840">
                <a:tc>
                  <a:txBody>
                    <a:bodyPr/>
                    <a:lstStyle/>
                    <a:p>
                      <a:r>
                        <a:rPr lang="id-ID" dirty="0" smtClean="0"/>
                        <a:t>Petanyaan Auditor </a:t>
                      </a:r>
                      <a:endParaRPr lang="id-ID" dirty="0"/>
                    </a:p>
                  </a:txBody>
                  <a:tcPr/>
                </a:tc>
                <a:tc>
                  <a:txBody>
                    <a:bodyPr/>
                    <a:lstStyle/>
                    <a:p>
                      <a:r>
                        <a:rPr lang="id-ID" dirty="0" smtClean="0"/>
                        <a:t>Petunjuk yang diberikan di ISA 510</a:t>
                      </a:r>
                      <a:endParaRPr lang="id-ID" dirty="0"/>
                    </a:p>
                  </a:txBody>
                  <a:tcPr/>
                </a:tc>
              </a:tr>
              <a:tr h="370840">
                <a:tc>
                  <a:txBody>
                    <a:bodyPr/>
                    <a:lstStyle/>
                    <a:p>
                      <a:r>
                        <a:rPr lang="id-ID" dirty="0" smtClean="0"/>
                        <a:t>Apakah dampaknya</a:t>
                      </a:r>
                      <a:r>
                        <a:rPr lang="id-ID" baseline="0" dirty="0" smtClean="0"/>
                        <a:t> terhadap pendapat audit?</a:t>
                      </a:r>
                      <a:endParaRPr lang="id-ID" dirty="0"/>
                    </a:p>
                  </a:txBody>
                  <a:tcPr/>
                </a:tc>
                <a:tc>
                  <a:txBody>
                    <a:bodyPr/>
                    <a:lstStyle/>
                    <a:p>
                      <a:pPr algn="just"/>
                      <a:r>
                        <a:rPr lang="id-ID" dirty="0" smtClean="0"/>
                        <a:t>Jika modifikasi opini oleh auditor</a:t>
                      </a:r>
                      <a:r>
                        <a:rPr lang="id-ID" baseline="0" dirty="0" smtClean="0"/>
                        <a:t> terdahulu masih relevan atau saldo pembukaan mengandung salah saji material yang berdampak terhadap laporan keuangan dari periode ini (dan dampak itu tidak dicatat, dilaporkan, disajikan, atau diungkapkan maka auditor harus memberikan opini qualified opinion atau opini adverse</a:t>
                      </a:r>
                      <a:endParaRPr lang="id-ID"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428604"/>
            <a:ext cx="7772400" cy="5857916"/>
          </a:xfrm>
        </p:spPr>
        <p:txBody>
          <a:bodyPr>
            <a:normAutofit/>
          </a:bodyPr>
          <a:lstStyle/>
          <a:p>
            <a:pPr algn="just"/>
            <a:r>
              <a:rPr lang="id-ID" sz="2400" dirty="0" smtClean="0">
                <a:solidFill>
                  <a:schemeClr val="tx1"/>
                </a:solidFill>
              </a:rPr>
              <a:t>ISA 600- Audit Laporan Keuangan Kelompok Perusahaan</a:t>
            </a:r>
          </a:p>
          <a:p>
            <a:pPr algn="just">
              <a:defRPr/>
            </a:pPr>
            <a:r>
              <a:rPr lang="id-ID" sz="2400" dirty="0" smtClean="0">
                <a:solidFill>
                  <a:schemeClr val="tx1"/>
                </a:solidFill>
                <a:latin typeface="Times New Roman" pitchFamily="18" charset="0"/>
                <a:cs typeface="Times New Roman" pitchFamily="18" charset="0"/>
              </a:rPr>
              <a:t>ISA 600 membahas audit atas laporan keuangan kelompok perusahaan yang melibatkan beberapa kantor akuntan publik.</a:t>
            </a:r>
          </a:p>
          <a:p>
            <a:pPr algn="just">
              <a:defRPr/>
            </a:pPr>
            <a:endParaRPr lang="id-ID" sz="2400" dirty="0" smtClean="0">
              <a:solidFill>
                <a:schemeClr val="tx1"/>
              </a:solidFill>
              <a:latin typeface="Times New Roman" pitchFamily="18" charset="0"/>
              <a:cs typeface="Times New Roman" pitchFamily="18" charset="0"/>
            </a:endParaRPr>
          </a:p>
          <a:p>
            <a:pPr algn="just">
              <a:defRPr/>
            </a:pPr>
            <a:r>
              <a:rPr lang="id-ID" sz="2400" dirty="0" smtClean="0">
                <a:solidFill>
                  <a:schemeClr val="tx1"/>
                </a:solidFill>
                <a:latin typeface="Times New Roman" pitchFamily="18" charset="0"/>
                <a:cs typeface="Times New Roman" pitchFamily="18" charset="0"/>
              </a:rPr>
              <a:t>	ISA 610-Menggunakan Pekerjaan Audit Internal</a:t>
            </a:r>
          </a:p>
          <a:p>
            <a:pPr algn="just">
              <a:defRPr/>
            </a:pPr>
            <a:r>
              <a:rPr lang="id-ID" sz="2400" dirty="0" smtClean="0">
                <a:solidFill>
                  <a:schemeClr val="tx1"/>
                </a:solidFill>
                <a:latin typeface="Times New Roman" pitchFamily="18" charset="0"/>
                <a:cs typeface="Times New Roman" pitchFamily="18" charset="0"/>
              </a:rPr>
              <a:t>Dalam isa ini, dijelaskan apakah perusahaan menggunakan audit internal didalamnya, jika perusahaan menggunakan pekerjaan auditor internal maka isa 610 ini dapat diimplemetasikan, namun jika tidak maka ISA 610 berhenti dan tidak digunakan.</a:t>
            </a:r>
          </a:p>
          <a:p>
            <a:pPr>
              <a:defRPr/>
            </a:pPr>
            <a:endParaRPr lang="id-ID" sz="2400" dirty="0" smtClean="0">
              <a:solidFill>
                <a:schemeClr val="accent2">
                  <a:lumMod val="75000"/>
                </a:schemeClr>
              </a:solidFill>
              <a:latin typeface="Times New Roman" pitchFamily="18" charset="0"/>
              <a:cs typeface="Times New Roman" pitchFamily="18" charset="0"/>
            </a:endParaRPr>
          </a:p>
          <a:p>
            <a:pPr>
              <a:defRPr/>
            </a:pPr>
            <a:endParaRPr lang="id-ID" dirty="0" smtClean="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4638"/>
            <a:ext cx="8258204" cy="5940444"/>
          </a:xfrm>
        </p:spPr>
        <p:txBody>
          <a:bodyPr>
            <a:normAutofit/>
          </a:bodyPr>
          <a:lstStyle/>
          <a:p>
            <a:r>
              <a:rPr lang="id-ID" sz="2400" dirty="0" smtClean="0"/>
              <a:t>Tanggung jawab auditor sehubungan dengan penggunaan asumsi ini oleh manajemen, dan penilaian manajemen (management’s assessment) mengenai kemamapuan entitas untuk melajutkan usahanaya sebagai usaha yang berkesinambungan</a:t>
            </a:r>
            <a:endParaRPr lang="id-ID"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714356"/>
            <a:ext cx="8429684" cy="5357849"/>
          </a:xfrm>
        </p:spPr>
        <p:txBody>
          <a:bodyPr>
            <a:normAutofit/>
          </a:bodyPr>
          <a:lstStyle/>
          <a:p>
            <a:pPr algn="just"/>
            <a:r>
              <a:rPr lang="id-ID" sz="2400" dirty="0" smtClean="0">
                <a:solidFill>
                  <a:schemeClr val="tx1"/>
                </a:solidFill>
              </a:rPr>
              <a:t>ISA 620 – Menggunakan Pekerjaan Tenaga Ahli Auditor</a:t>
            </a:r>
          </a:p>
          <a:p>
            <a:pPr algn="just">
              <a:defRPr/>
            </a:pPr>
            <a:r>
              <a:rPr lang="id-ID" sz="2400" dirty="0" smtClean="0">
                <a:solidFill>
                  <a:schemeClr val="tx1"/>
                </a:solidFill>
                <a:latin typeface="Times New Roman" pitchFamily="18" charset="0"/>
                <a:cs typeface="Times New Roman" pitchFamily="18" charset="0"/>
              </a:rPr>
              <a:t>Auditor’s expert-Seseorang atau suatu organisasi yang memiliki keahlian dalam suatu bidang diluar accounting atau auditing, yang pekerjaannya dalam bidang tersebut digunakan auditor /KAP untuk membantunya memperoleh bukti audit yang cukup dan tepat.</a:t>
            </a:r>
          </a:p>
          <a:p>
            <a:pPr algn="just">
              <a:defRPr/>
            </a:pPr>
            <a:endParaRPr lang="id-ID" sz="2400" dirty="0" smtClean="0">
              <a:solidFill>
                <a:schemeClr val="tx1"/>
              </a:solidFill>
              <a:latin typeface="Times New Roman" pitchFamily="18" charset="0"/>
              <a:cs typeface="Times New Roman" pitchFamily="18" charset="0"/>
            </a:endParaRPr>
          </a:p>
          <a:p>
            <a:pPr algn="just">
              <a:defRPr/>
            </a:pPr>
            <a:r>
              <a:rPr lang="id-ID" sz="2400" dirty="0" smtClean="0">
                <a:solidFill>
                  <a:schemeClr val="tx1"/>
                </a:solidFill>
                <a:latin typeface="Times New Roman" pitchFamily="18" charset="0"/>
                <a:cs typeface="Times New Roman" pitchFamily="18" charset="0"/>
              </a:rPr>
              <a:t>ISA 720-Tanggung Jawab Auditor Berkenaan dengan Informasi Lain</a:t>
            </a:r>
          </a:p>
          <a:p>
            <a:pPr algn="just">
              <a:defRPr/>
            </a:pPr>
            <a:r>
              <a:rPr lang="id-ID" sz="2400" dirty="0" smtClean="0">
                <a:solidFill>
                  <a:schemeClr val="tx1"/>
                </a:solidFill>
                <a:latin typeface="Times New Roman" pitchFamily="18" charset="0"/>
                <a:cs typeface="Times New Roman" pitchFamily="18" charset="0"/>
              </a:rPr>
              <a:t>Auditor harus membaca informasi tambahan atau informasi lainnya untuk mengidentifikasi setiap informasi yang dapat meragukan kredibilitas laporan keuangan dan laporan auditor.</a:t>
            </a:r>
            <a:endParaRPr lang="fr-CA" sz="2400" dirty="0" smtClean="0">
              <a:solidFill>
                <a:schemeClr val="tx1"/>
              </a:solidFill>
              <a:latin typeface="Times New Roman" pitchFamily="18" charset="0"/>
              <a:cs typeface="Times New Roman" pitchFamily="18" charset="0"/>
            </a:endParaRPr>
          </a:p>
          <a:p>
            <a:pPr algn="just"/>
            <a:endParaRPr lang="id-ID" sz="2400"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785927"/>
            <a:ext cx="7780365" cy="3643338"/>
          </a:xfrm>
        </p:spPr>
        <p:txBody>
          <a:bodyPr>
            <a:normAutofit/>
          </a:bodyPr>
          <a:lstStyle/>
          <a:p>
            <a:r>
              <a:rPr lang="id-ID" sz="1600" dirty="0" smtClean="0"/>
              <a:t>Tahap 1 – risk assesment (penilaian risiko)</a:t>
            </a:r>
            <a:br>
              <a:rPr lang="id-ID" sz="1600" dirty="0" smtClean="0"/>
            </a:br>
            <a:r>
              <a:rPr lang="id-ID" sz="1600" dirty="0" smtClean="0"/>
              <a:t>- pertimbangkan dan tanya kepada manajemen apakah ada peristiwa / kondisi yang mungkin menimbulkan keraguan mengenai kemampuan entitas untuk melanjutkan usahanya sebagai usaha yang berkesinambungan.</a:t>
            </a:r>
            <a:br>
              <a:rPr lang="id-ID" sz="1600" dirty="0" smtClean="0"/>
            </a:br>
            <a:r>
              <a:rPr lang="id-ID" sz="1600" dirty="0" smtClean="0"/>
              <a:t>- telaah penilaian yang dilakukan manajemen ( management assesment) tentang kemungkinan adanya peristiwa atau kondisi tersebut di atas, dan tanggapan atau rencana manajemen menghadapi peristiwa tersebut.</a:t>
            </a:r>
            <a:br>
              <a:rPr lang="id-ID" sz="1600" dirty="0" smtClean="0"/>
            </a:br>
            <a:r>
              <a:rPr lang="id-ID" sz="1600" dirty="0" smtClean="0"/>
              <a:t>- tetap waspada terhadap peristiwa atau kondisi yang berpotensi mengacam kesinambungan usaha selam berlangsungnya audit.</a:t>
            </a:r>
            <a:br>
              <a:rPr lang="id-ID" sz="1600" dirty="0" smtClean="0"/>
            </a:br>
            <a:r>
              <a:rPr lang="id-ID" sz="1600" dirty="0" smtClean="0"/>
              <a:t>- yanya kepada manjemen tentang peristiwa atau kondisi di luar / sesudah periode penilaian yang dilakukan manajemen.</a:t>
            </a:r>
            <a:br>
              <a:rPr lang="id-ID" sz="1600" dirty="0" smtClean="0"/>
            </a:br>
            <a:r>
              <a:rPr lang="id-ID" sz="1600" dirty="0" smtClean="0"/>
              <a:t>- pertimbangkan fakta atau informasi tambahan yang masuk secara bertahap (kewaspadaan selama audit berlangsung)</a:t>
            </a:r>
            <a:endParaRPr lang="id-ID" sz="1600" dirty="0"/>
          </a:p>
        </p:txBody>
      </p:sp>
      <p:sp>
        <p:nvSpPr>
          <p:cNvPr id="3" name="Text Placeholder 2"/>
          <p:cNvSpPr>
            <a:spLocks noGrp="1"/>
          </p:cNvSpPr>
          <p:nvPr>
            <p:ph type="body" idx="1"/>
          </p:nvPr>
        </p:nvSpPr>
        <p:spPr>
          <a:xfrm>
            <a:off x="1000100" y="642918"/>
            <a:ext cx="7629524" cy="785807"/>
          </a:xfrm>
        </p:spPr>
        <p:txBody>
          <a:bodyPr/>
          <a:lstStyle/>
          <a:p>
            <a:pPr algn="ctr"/>
            <a:r>
              <a:rPr lang="id-ID" dirty="0" smtClean="0">
                <a:solidFill>
                  <a:schemeClr val="tx1"/>
                </a:solidFill>
              </a:rPr>
              <a:t>3 tahap dalam proses audit atas kesinambungan usaha</a:t>
            </a:r>
            <a:endParaRPr lang="id-ID"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329642" cy="5929354"/>
          </a:xfrm>
        </p:spPr>
        <p:txBody>
          <a:bodyPr>
            <a:normAutofit/>
          </a:bodyPr>
          <a:lstStyle/>
          <a:p>
            <a:pPr algn="l"/>
            <a:r>
              <a:rPr lang="id-ID" sz="2000" dirty="0" smtClean="0"/>
              <a:t>Tahap 3 – reporting (pelaporan)</a:t>
            </a:r>
            <a:br>
              <a:rPr lang="id-ID" sz="2000" dirty="0" smtClean="0"/>
            </a:br>
            <a:r>
              <a:rPr lang="id-ID" sz="2000" dirty="0" smtClean="0"/>
              <a:t>- tentukan apakah </a:t>
            </a:r>
            <a:br>
              <a:rPr lang="id-ID" sz="2000" dirty="0" smtClean="0"/>
            </a:br>
            <a:r>
              <a:rPr lang="id-ID" sz="2000" dirty="0"/>
              <a:t>	</a:t>
            </a:r>
            <a:r>
              <a:rPr lang="id-ID" sz="2000" dirty="0" smtClean="0"/>
              <a:t>1. ketidakpastian material terjadi, berkenaan dengan peristiwa yang 	diidentifikasi</a:t>
            </a:r>
            <a:br>
              <a:rPr lang="id-ID" sz="2000" dirty="0" smtClean="0"/>
            </a:br>
            <a:r>
              <a:rPr lang="id-ID" sz="2000" dirty="0"/>
              <a:t>	</a:t>
            </a:r>
            <a:r>
              <a:rPr lang="id-ID" sz="2000" dirty="0" smtClean="0"/>
              <a:t>2. penggunaan asumsi bahwa usaha entitasnya akan berkesinambungan, 	masih tepat.</a:t>
            </a:r>
            <a:br>
              <a:rPr lang="id-ID" sz="2000" dirty="0" smtClean="0"/>
            </a:br>
            <a:r>
              <a:rPr lang="id-ID" sz="2000" dirty="0" smtClean="0"/>
              <a:t>- apakah laporan keuanagan menjelaskan secara utuh ‘kekhawatiran” akan peristiwa, dan menggungkapkan setiap ketidakpastian yang material?</a:t>
            </a:r>
            <a:br>
              <a:rPr lang="id-ID" sz="2000" dirty="0" smtClean="0"/>
            </a:br>
            <a:r>
              <a:rPr lang="id-ID" sz="2000" dirty="0" smtClean="0"/>
              <a:t>- perolehan representasi manajemen (management representations)</a:t>
            </a:r>
            <a:endParaRPr lang="id-ID"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714488"/>
            <a:ext cx="7708926" cy="4054487"/>
          </a:xfrm>
        </p:spPr>
        <p:txBody>
          <a:bodyPr>
            <a:normAutofit/>
          </a:bodyPr>
          <a:lstStyle/>
          <a:p>
            <a:r>
              <a:rPr lang="id-ID" sz="1600" dirty="0" smtClean="0"/>
              <a:t>- Memperoleh bukti audit yang cukup dan tepat tentang tepat/tidaknya penggunaan asumsi kesinambungan usaha oleh manajemen dalam membuat laporan keuangan.</a:t>
            </a:r>
            <a:br>
              <a:rPr lang="id-ID" sz="1600" dirty="0" smtClean="0"/>
            </a:br>
            <a:r>
              <a:rPr lang="id-ID" sz="1600" dirty="0" smtClean="0"/>
              <a:t>- menyimpulkan, berdasarkan bukti audit yang diperoleh, apakah ada ketidakpastian material mengenai peristiwa yang mungkin menimbulkan keraguan mengenai kemampuan entitas untuk melajutkan usahanya sebagai usaha yang berkesinambungan.</a:t>
            </a:r>
            <a:br>
              <a:rPr lang="id-ID" sz="1600" dirty="0" smtClean="0"/>
            </a:br>
            <a:r>
              <a:rPr lang="id-ID" sz="1600" dirty="0" smtClean="0"/>
              <a:t>- menentukan implikasinya terhadap laporan auditor.</a:t>
            </a:r>
            <a:endParaRPr lang="id-ID" sz="1600" dirty="0"/>
          </a:p>
        </p:txBody>
      </p:sp>
      <p:sp>
        <p:nvSpPr>
          <p:cNvPr id="3" name="Text Placeholder 2"/>
          <p:cNvSpPr>
            <a:spLocks noGrp="1"/>
          </p:cNvSpPr>
          <p:nvPr>
            <p:ph type="body" idx="1"/>
          </p:nvPr>
        </p:nvSpPr>
        <p:spPr>
          <a:xfrm>
            <a:off x="857224" y="642918"/>
            <a:ext cx="7851803" cy="620710"/>
          </a:xfrm>
        </p:spPr>
        <p:txBody>
          <a:bodyPr/>
          <a:lstStyle/>
          <a:p>
            <a:pPr algn="ctr"/>
            <a:r>
              <a:rPr lang="id-ID" dirty="0"/>
              <a:t>T</a:t>
            </a:r>
            <a:r>
              <a:rPr lang="id-ID" dirty="0" smtClean="0"/>
              <a:t>UJUAN AUDITOR DALAM AUDIT KESINAMBUNGAN USAHA</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428868"/>
            <a:ext cx="7715304" cy="3357586"/>
          </a:xfrm>
        </p:spPr>
        <p:txBody>
          <a:bodyPr>
            <a:normAutofit/>
          </a:bodyPr>
          <a:lstStyle/>
          <a:p>
            <a:r>
              <a:rPr lang="id-ID" sz="2000" dirty="0" smtClean="0"/>
              <a:t>Suatu entitas dianggap mempuyai usaha yang berkesinambungan dalam waktu dekat di masa mendatang.</a:t>
            </a:r>
            <a:endParaRPr lang="id-ID" sz="2000" dirty="0"/>
          </a:p>
        </p:txBody>
      </p:sp>
      <p:sp>
        <p:nvSpPr>
          <p:cNvPr id="3" name="Text Placeholder 2"/>
          <p:cNvSpPr>
            <a:spLocks noGrp="1"/>
          </p:cNvSpPr>
          <p:nvPr>
            <p:ph type="body" idx="1"/>
          </p:nvPr>
        </p:nvSpPr>
        <p:spPr>
          <a:xfrm>
            <a:off x="642910" y="357166"/>
            <a:ext cx="7772400" cy="1500187"/>
          </a:xfrm>
        </p:spPr>
        <p:txBody>
          <a:bodyPr/>
          <a:lstStyle/>
          <a:p>
            <a:pPr algn="ctr"/>
            <a:r>
              <a:rPr lang="id-ID" dirty="0" smtClean="0"/>
              <a:t>ASUMSI KESINAMBUNGAN USAHA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14290"/>
            <a:ext cx="7843838" cy="785818"/>
          </a:xfrm>
        </p:spPr>
        <p:txBody>
          <a:bodyPr>
            <a:normAutofit/>
          </a:bodyPr>
          <a:lstStyle/>
          <a:p>
            <a:pPr algn="ctr"/>
            <a:r>
              <a:rPr lang="id-ID" sz="2000" dirty="0" smtClean="0">
                <a:latin typeface="+mn-lt"/>
              </a:rPr>
              <a:t>Prosedur penilaian resiko</a:t>
            </a:r>
            <a:endParaRPr lang="id-ID" sz="2000" dirty="0">
              <a:latin typeface="+mn-lt"/>
            </a:endParaRPr>
          </a:p>
        </p:txBody>
      </p:sp>
      <p:sp>
        <p:nvSpPr>
          <p:cNvPr id="5" name="Oval 4"/>
          <p:cNvSpPr/>
          <p:nvPr/>
        </p:nvSpPr>
        <p:spPr>
          <a:xfrm>
            <a:off x="214282" y="1000108"/>
            <a:ext cx="2428892"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Apakah peristiwa/kondisi yang menimbulkan keraguan tentang kesinambungan</a:t>
            </a:r>
            <a:endParaRPr lang="id-ID" sz="1400" dirty="0"/>
          </a:p>
        </p:txBody>
      </p:sp>
      <p:sp>
        <p:nvSpPr>
          <p:cNvPr id="6" name="Text Placeholder 5"/>
          <p:cNvSpPr>
            <a:spLocks noGrp="1"/>
          </p:cNvSpPr>
          <p:nvPr>
            <p:ph type="body" idx="1"/>
          </p:nvPr>
        </p:nvSpPr>
        <p:spPr>
          <a:xfrm>
            <a:off x="3214678" y="1000108"/>
            <a:ext cx="2500298"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id-ID" sz="1400" dirty="0" smtClean="0">
                <a:solidFill>
                  <a:schemeClr val="bg1"/>
                </a:solidFill>
              </a:rPr>
              <a:t>Sudahkah manajemen melakukan penilaian pendahuluan mengenai kemampuan kesinambungan usaha entitas?</a:t>
            </a:r>
            <a:endParaRPr lang="id-ID" sz="1400" dirty="0">
              <a:solidFill>
                <a:schemeClr val="bg1"/>
              </a:solidFill>
            </a:endParaRPr>
          </a:p>
        </p:txBody>
      </p:sp>
      <p:sp>
        <p:nvSpPr>
          <p:cNvPr id="7" name="Oval 6"/>
          <p:cNvSpPr/>
          <p:nvPr/>
        </p:nvSpPr>
        <p:spPr>
          <a:xfrm>
            <a:off x="6215074" y="1000108"/>
            <a:ext cx="2714644"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Identifikasi peristiwa yang menimbulkan keraguan dan dapatkan rencana tanggapan manajemen</a:t>
            </a:r>
            <a:endParaRPr lang="id-ID" sz="1400" dirty="0"/>
          </a:p>
        </p:txBody>
      </p:sp>
      <p:sp>
        <p:nvSpPr>
          <p:cNvPr id="8" name="Oval 7"/>
          <p:cNvSpPr/>
          <p:nvPr/>
        </p:nvSpPr>
        <p:spPr>
          <a:xfrm>
            <a:off x="3500430" y="3286124"/>
            <a:ext cx="2357454"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Bahas dg manajemen  adanya peristiwa/kondisi d&amp; dapatkan tanggapan manajemen</a:t>
            </a:r>
            <a:endParaRPr lang="id-ID" sz="1400" dirty="0"/>
          </a:p>
        </p:txBody>
      </p:sp>
      <p:sp>
        <p:nvSpPr>
          <p:cNvPr id="9" name="Oval 8"/>
          <p:cNvSpPr/>
          <p:nvPr/>
        </p:nvSpPr>
        <p:spPr>
          <a:xfrm>
            <a:off x="6429388" y="3143248"/>
            <a:ext cx="2500330"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Evaluasi rencana tanggapan manajemen &amp;/ dokuman pendukungnya</a:t>
            </a:r>
            <a:endParaRPr lang="id-ID" sz="1400" dirty="0"/>
          </a:p>
        </p:txBody>
      </p:sp>
      <p:sp>
        <p:nvSpPr>
          <p:cNvPr id="10" name="Oval 9"/>
          <p:cNvSpPr/>
          <p:nvPr/>
        </p:nvSpPr>
        <p:spPr>
          <a:xfrm>
            <a:off x="6072198" y="5072074"/>
            <a:ext cx="2786082" cy="17859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Simpulkan apakah ada ketidakpastian materi/jika penggunaan asumsi kesinambungan usaha tidak tepat</a:t>
            </a:r>
            <a:endParaRPr lang="id-ID" sz="1400" dirty="0"/>
          </a:p>
        </p:txBody>
      </p:sp>
      <p:sp>
        <p:nvSpPr>
          <p:cNvPr id="11" name="Rounded Rectangle 10"/>
          <p:cNvSpPr/>
          <p:nvPr/>
        </p:nvSpPr>
        <p:spPr>
          <a:xfrm>
            <a:off x="142844" y="5715016"/>
            <a:ext cx="4786346"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Selama audit, tetap waspada thdp peristiwa yg menimbulkan keraguan tentang kesinambungan usaha entitas.</a:t>
            </a:r>
            <a:endParaRPr lang="id-ID" dirty="0"/>
          </a:p>
        </p:txBody>
      </p:sp>
      <p:cxnSp>
        <p:nvCxnSpPr>
          <p:cNvPr id="13" name="Straight Arrow Connector 12"/>
          <p:cNvCxnSpPr/>
          <p:nvPr/>
        </p:nvCxnSpPr>
        <p:spPr>
          <a:xfrm>
            <a:off x="2786050" y="171448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786446" y="1785926"/>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000760" y="392906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394199" y="303529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1"/>
            <a:ext cx="8129590" cy="714379"/>
          </a:xfrm>
        </p:spPr>
        <p:txBody>
          <a:bodyPr>
            <a:normAutofit/>
          </a:bodyPr>
          <a:lstStyle/>
          <a:p>
            <a:pPr algn="ctr"/>
            <a:r>
              <a:rPr lang="id-ID" sz="2000" dirty="0" smtClean="0">
                <a:latin typeface="+mn-lt"/>
              </a:rPr>
              <a:t>Keraguan besar mengenai asumsi kesinambungan usaha</a:t>
            </a:r>
            <a:endParaRPr lang="id-ID" sz="2000" dirty="0">
              <a:latin typeface="+mn-lt"/>
            </a:endParaRPr>
          </a:p>
        </p:txBody>
      </p:sp>
      <p:sp>
        <p:nvSpPr>
          <p:cNvPr id="3" name="Text Placeholder 2"/>
          <p:cNvSpPr>
            <a:spLocks noGrp="1"/>
          </p:cNvSpPr>
          <p:nvPr>
            <p:ph type="body" idx="1"/>
          </p:nvPr>
        </p:nvSpPr>
        <p:spPr>
          <a:xfrm>
            <a:off x="0" y="1071546"/>
            <a:ext cx="9001156" cy="3786190"/>
          </a:xfrm>
        </p:spPr>
        <p:txBody>
          <a:bodyPr/>
          <a:lstStyle/>
          <a:p>
            <a:pPr>
              <a:buFont typeface="Arial" pitchFamily="34" charset="0"/>
              <a:buChar char="•"/>
            </a:pPr>
            <a:r>
              <a:rPr lang="id-ID" dirty="0" smtClean="0"/>
              <a:t>Indikatorkeuangan</a:t>
            </a:r>
          </a:p>
          <a:p>
            <a:pPr>
              <a:buFont typeface="Arial" pitchFamily="34" charset="0"/>
              <a:buChar char="•"/>
            </a:pPr>
            <a:r>
              <a:rPr lang="id-ID" dirty="0" smtClean="0"/>
              <a:t>Indikator operasional</a:t>
            </a:r>
          </a:p>
          <a:p>
            <a:pPr>
              <a:buFont typeface="Arial" pitchFamily="34" charset="0"/>
              <a:buChar char="•"/>
            </a:pPr>
            <a:r>
              <a:rPr lang="id-ID" dirty="0" smtClean="0"/>
              <a:t>Lain-lain</a:t>
            </a:r>
          </a:p>
          <a:p>
            <a:endParaRPr lang="id-ID" dirty="0" smtClean="0"/>
          </a:p>
          <a:p>
            <a:r>
              <a:rPr lang="id-ID" dirty="0" smtClean="0"/>
              <a:t>	Peristiwa atau kondisi yang merupakan ancaman besar bagi entitas, kadang dapat dimitigasi oleh faktor lain. Contoh, ketidakmampuan entitas melunasi utangnya, diatasi dengan rencana dan realisasi penjualan aset yang tidak kritikal dalam produksi, pengetaatan arus kas keluar, penjadwalan kembali utang, atau peningkatan modal.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428605"/>
            <a:ext cx="7772400" cy="571504"/>
          </a:xfrm>
        </p:spPr>
        <p:txBody>
          <a:bodyPr>
            <a:normAutofit/>
          </a:bodyPr>
          <a:lstStyle/>
          <a:p>
            <a:r>
              <a:rPr lang="id-ID" sz="1800" dirty="0" smtClean="0">
                <a:latin typeface="+mn-lt"/>
              </a:rPr>
              <a:t>Mengevaluasi penilaian manjemen</a:t>
            </a:r>
            <a:endParaRPr lang="id-ID" sz="1800" dirty="0">
              <a:latin typeface="+mn-lt"/>
            </a:endParaRPr>
          </a:p>
        </p:txBody>
      </p:sp>
      <p:sp>
        <p:nvSpPr>
          <p:cNvPr id="3" name="Text Placeholder 2"/>
          <p:cNvSpPr>
            <a:spLocks noGrp="1"/>
          </p:cNvSpPr>
          <p:nvPr>
            <p:ph type="body" idx="1"/>
          </p:nvPr>
        </p:nvSpPr>
        <p:spPr>
          <a:xfrm>
            <a:off x="357158" y="1071546"/>
            <a:ext cx="8066117" cy="4786321"/>
          </a:xfrm>
        </p:spPr>
        <p:txBody>
          <a:bodyPr/>
          <a:lstStyle/>
          <a:p>
            <a:r>
              <a:rPr lang="id-ID" dirty="0" smtClean="0"/>
              <a:t>Prosedur evaluasi yang dilakuakan audior, pada umumnya meliputi berikut ini :</a:t>
            </a:r>
          </a:p>
          <a:p>
            <a:pPr>
              <a:buFont typeface="Arial" pitchFamily="34" charset="0"/>
              <a:buChar char="•"/>
            </a:pPr>
            <a:r>
              <a:rPr lang="id-ID" dirty="0" smtClean="0"/>
              <a:t> pembahasan denga manajemen tentang pembelanjaan entitas dalam jangka menengah dan panjang.</a:t>
            </a:r>
          </a:p>
          <a:p>
            <a:pPr>
              <a:buFont typeface="Arial" pitchFamily="34" charset="0"/>
              <a:buChar char="•"/>
            </a:pPr>
            <a:r>
              <a:rPr lang="id-ID" dirty="0" smtClean="0"/>
              <a:t> menguatkan informasi mengenai niat manjemen dengan pemahaman auditor mengenai entitas dan bukti dokumentasi.</a:t>
            </a:r>
          </a:p>
          <a:p>
            <a:pPr>
              <a:buFont typeface="Arial" pitchFamily="34" charset="0"/>
              <a:buChar char="•"/>
            </a:pPr>
            <a:r>
              <a:rPr lang="id-ID" dirty="0" smtClean="0"/>
              <a:t>Melihat apakah kewajiban manajemen untuk memperpanjang periode penilaiannya setidaknya 12 bulan.</a:t>
            </a:r>
          </a:p>
          <a:p>
            <a:pPr>
              <a:buFont typeface="Arial" pitchFamily="34" charset="0"/>
              <a:buChar char="•"/>
            </a:pPr>
            <a:r>
              <a:rPr lang="id-ID" dirty="0" smtClean="0"/>
              <a:t> menanyakan apakah manajemen tahu tentang peristiwa/kondisi diluar periode yang diliput oleh penilaian manjemen, yang menimbulkan keraguan besar mengenai kemampuan entitas untuk melanjutkan usahanya secara berkesinambungan.</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841</TotalTime>
  <Words>829</Words>
  <Application>Microsoft Office PowerPoint</Application>
  <PresentationFormat>On-screen Show (4:3)</PresentationFormat>
  <Paragraphs>115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AUDITING BERBASIS ISA  (INTERNATIONAL STANDART OF AUDITING)</vt:lpstr>
      <vt:lpstr>Tanggung jawab auditor sehubungan dengan penggunaan asumsi ini oleh manajemen, dan penilaian manajemen (management’s assessment) mengenai kemamapuan entitas untuk melajutkan usahanaya sebagai usaha yang berkesinambungan</vt:lpstr>
      <vt:lpstr>Tahap 1 – risk assesment (penilaian risiko) - pertimbangkan dan tanya kepada manajemen apakah ada peristiwa / kondisi yang mungkin menimbulkan keraguan mengenai kemampuan entitas untuk melanjutkan usahanya sebagai usaha yang berkesinambungan. - telaah penilaian yang dilakukan manajemen ( management assesment) tentang kemungkinan adanya peristiwa atau kondisi tersebut di atas, dan tanggapan atau rencana manajemen menghadapi peristiwa tersebut. - tetap waspada terhadap peristiwa atau kondisi yang berpotensi mengacam kesinambungan usaha selam berlangsungnya audit. - yanya kepada manjemen tentang peristiwa atau kondisi di luar / sesudah periode penilaian yang dilakukan manajemen. - pertimbangkan fakta atau informasi tambahan yang masuk secara bertahap (kewaspadaan selama audit berlangsung)</vt:lpstr>
      <vt:lpstr>Tahap 3 – reporting (pelaporan) - tentukan apakah   1. ketidakpastian material terjadi, berkenaan dengan peristiwa yang  diidentifikasi  2. penggunaan asumsi bahwa usaha entitasnya akan berkesinambungan,  masih tepat. - apakah laporan keuanagan menjelaskan secara utuh ‘kekhawatiran” akan peristiwa, dan menggungkapkan setiap ketidakpastian yang material? - perolehan representasi manajemen (management representations)</vt:lpstr>
      <vt:lpstr>- Memperoleh bukti audit yang cukup dan tepat tentang tepat/tidaknya penggunaan asumsi kesinambungan usaha oleh manajemen dalam membuat laporan keuangan. - menyimpulkan, berdasarkan bukti audit yang diperoleh, apakah ada ketidakpastian material mengenai peristiwa yang mungkin menimbulkan keraguan mengenai kemampuan entitas untuk melajutkan usahanya sebagai usaha yang berkesinambungan. - menentukan implikasinya terhadap laporan auditor.</vt:lpstr>
      <vt:lpstr>Suatu entitas dianggap mempuyai usaha yang berkesinambungan dalam waktu dekat di masa mendatang.</vt:lpstr>
      <vt:lpstr>Prosedur penilaian resiko</vt:lpstr>
      <vt:lpstr>Keraguan besar mengenai asumsi kesinambungan usaha</vt:lpstr>
      <vt:lpstr>Mengevaluasi penilaian manjemen</vt:lpstr>
      <vt:lpstr>Ketidakpastian material</vt:lpstr>
      <vt:lpstr>Langkah auditor dalam menagani masalah kesinambunga usaha</vt:lpstr>
      <vt:lpstr>Pelaporan kesimpulan auditor dan pelaporan mengenai kesinambungan usaha </vt:lpstr>
      <vt:lpstr> BAB 14  RANGKUMAN ISA LAINNYA </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 BERBASIS ISA  (INTERNATIONAL STANDART OF AUDITING)</dc:title>
  <dc:creator>anyun</dc:creator>
  <cp:lastModifiedBy>XP</cp:lastModifiedBy>
  <cp:revision>85</cp:revision>
  <dcterms:created xsi:type="dcterms:W3CDTF">2013-12-28T00:29:58Z</dcterms:created>
  <dcterms:modified xsi:type="dcterms:W3CDTF">2014-01-13T15:26:18Z</dcterms:modified>
</cp:coreProperties>
</file>